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454" r:id="rId2"/>
    <p:sldId id="455" r:id="rId3"/>
    <p:sldId id="260" r:id="rId4"/>
    <p:sldId id="456" r:id="rId5"/>
    <p:sldId id="457" r:id="rId6"/>
    <p:sldId id="458" r:id="rId7"/>
    <p:sldId id="459" r:id="rId8"/>
    <p:sldId id="4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lena Woo" initials="HW" lastIdx="1" clrIdx="0">
    <p:extLst>
      <p:ext uri="{19B8F6BF-5375-455C-9EA6-DF929625EA0E}">
        <p15:presenceInfo xmlns:p15="http://schemas.microsoft.com/office/powerpoint/2012/main" userId="S::helena.woo@uts.edu.au::84ffa4a4-9cb2-4822-a498-72962478cfa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721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92" y="680"/>
      </p:cViewPr>
      <p:guideLst/>
    </p:cSldViewPr>
  </p:slideViewPr>
  <p:outlineViewPr>
    <p:cViewPr>
      <p:scale>
        <a:sx n="33" d="100"/>
        <a:sy n="33" d="100"/>
      </p:scale>
      <p:origin x="0" y="-136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1" d="100"/>
          <a:sy n="111" d="100"/>
        </p:scale>
        <p:origin x="228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27BE0-8D26-2C46-B592-87513771FDEF}" type="datetimeFigureOut">
              <a:rPr lang="en-US" smtClean="0"/>
              <a:t>4/6/23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64B19-607B-B942-B14B-DB932692D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48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E1ED748-4D69-8E47-8745-96A1DB414755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1711104"/>
            <a:ext cx="10483912" cy="5146896"/>
          </a:xfrm>
        </p:spPr>
        <p:txBody>
          <a:bodyPr anchor="b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69145" y="2674620"/>
            <a:ext cx="6522855" cy="1000635"/>
          </a:xfrm>
        </p:spPr>
        <p:txBody>
          <a:bodyPr anchor="b">
            <a:noAutofit/>
          </a:bodyPr>
          <a:lstStyle>
            <a:lvl1pPr algn="l">
              <a:defRPr lang="en-AU" sz="3400" b="1" spc="-30" baseline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57570" y="3943226"/>
            <a:ext cx="6534430" cy="1190089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 err="1"/>
              <a:t>Ligenimus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 7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4D88D99-EB51-FD47-95CE-4A69A947C0B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231008" y="1271452"/>
            <a:ext cx="5226518" cy="5033558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313907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435921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481040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10957594" cy="408140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08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388298"/>
            <a:ext cx="10957594" cy="4081404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1640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4769769" cy="408140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 err="1">
                <a:effectLst/>
                <a:latin typeface="Helvetica" pitchFamily="2" charset="0"/>
              </a:rPr>
              <a:t>Tiunt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959C1BB-5DB3-4545-BC15-9C1CC6D87E17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544393" y="3847315"/>
            <a:ext cx="3945836" cy="1976435"/>
          </a:xfrm>
          <a:solidFill>
            <a:schemeClr val="tx2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bg1"/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1F96B60-C3E6-1E43-A1EF-B695A728B08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9490229" y="3842720"/>
            <a:ext cx="1991767" cy="1976435"/>
          </a:xfrm>
          <a:solidFill>
            <a:schemeClr val="accent1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bg1"/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7424C1E3-128E-1F4F-A796-DB00C9C8B749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544393" y="1882718"/>
            <a:ext cx="1980337" cy="1976435"/>
          </a:xfrm>
          <a:solidFill>
            <a:schemeClr val="bg2"/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F9D2F31-417C-334D-B0FD-273964A68049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7524730" y="1878123"/>
            <a:ext cx="3957267" cy="1976435"/>
          </a:xfrm>
          <a:solidFill>
            <a:schemeClr val="tx2">
              <a:lumMod val="10000"/>
              <a:lumOff val="90000"/>
            </a:schemeClr>
          </a:solidFill>
          <a:ln>
            <a:noFill/>
          </a:ln>
        </p:spPr>
        <p:txBody>
          <a:bodyPr lIns="180000" tIns="144000" rIns="108000"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  <a:defRPr lang="en-AU" sz="18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5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Title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053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27854" y="1771605"/>
            <a:ext cx="10335070" cy="72626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8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Pelignis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0FFF11-A66E-3743-A5B6-B27679EAC2F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16479" y="2507743"/>
            <a:ext cx="10756142" cy="3123623"/>
          </a:xfrm>
          <a:noFill/>
        </p:spPr>
        <p:txBody>
          <a:bodyPr tIns="90000" bIns="46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r>
              <a:rPr lang="en-US" dirty="0"/>
              <a:t>Click to insert table</a:t>
            </a:r>
            <a:endParaRPr lang="en-AU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489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78598" y="2182197"/>
            <a:ext cx="4213990" cy="3359257"/>
          </a:xfrm>
        </p:spPr>
        <p:txBody>
          <a:bodyPr tIns="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Ro </a:t>
            </a:r>
            <a:r>
              <a:rPr lang="en-US" dirty="0" err="1"/>
              <a:t>consed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5101147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80FFF11-A66E-3743-A5B6-B27679EAC2F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947646" y="2182197"/>
            <a:ext cx="4213990" cy="3515695"/>
          </a:xfrm>
          <a:noFill/>
        </p:spPr>
        <p:txBody>
          <a:bodyPr tIns="0" bIns="468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None/>
              <a:tabLst/>
              <a:defRPr lang="en-AU" sz="1500" smtClean="0">
                <a:effectLst/>
              </a:defRPr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Ro </a:t>
            </a:r>
            <a:r>
              <a:rPr lang="en-US" dirty="0" err="1"/>
              <a:t>consed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F96D124-1F00-DC4C-9384-D7CA80EA6C5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916478" y="1137921"/>
            <a:ext cx="5101147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850596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475705F-056C-E84F-941D-51846364E08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008966" y="1846729"/>
            <a:ext cx="5463655" cy="3953434"/>
          </a:xfrm>
        </p:spPr>
        <p:txBody>
          <a:bodyPr anchor="t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78598" y="2182197"/>
            <a:ext cx="4213990" cy="3359257"/>
          </a:xfrm>
        </p:spPr>
        <p:txBody>
          <a:bodyPr tIns="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None/>
              <a:defRPr lang="en-AU" sz="1500" smtClean="0"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text</a:t>
            </a:r>
            <a:endParaRPr lang="en-AU" dirty="0">
              <a:effectLst/>
              <a:latin typeface="Helvetica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7569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10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Layou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7854" y="589218"/>
            <a:ext cx="10326658" cy="467226"/>
          </a:xfrm>
        </p:spPr>
        <p:txBody>
          <a:bodyPr anchor="b"/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B0CD470-0980-9846-9280-4B88DEA185B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6266" y="1137921"/>
            <a:ext cx="10326658" cy="589218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Subheading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7501CE-2B8C-9147-A765-4D4D0CD0D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6479" y="6122499"/>
            <a:ext cx="10756142" cy="406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DC2E27-8F05-C040-A05C-D8E2B79274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286" y="6188125"/>
            <a:ext cx="663137" cy="28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46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82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defRPr sz="1585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89" b="0" i="0">
                <a:solidFill>
                  <a:srgbClr val="999999"/>
                </a:solidFill>
                <a:latin typeface="Arial"/>
                <a:cs typeface="Arial"/>
              </a:defRPr>
            </a:lvl1pPr>
          </a:lstStyle>
          <a:p>
            <a:pPr marL="75503">
              <a:spcBef>
                <a:spcPts val="139"/>
              </a:spcBef>
            </a:pPr>
            <a:fld id="{81D60167-4931-47E6-BA6A-407CBD079E47}" type="slidenum">
              <a:rPr lang="en-AU" spc="-10" smtClean="0"/>
              <a:pPr marL="75503">
                <a:spcBef>
                  <a:spcPts val="139"/>
                </a:spcBef>
              </a:pPr>
              <a:t>‹#›</a:t>
            </a:fld>
            <a:r>
              <a:rPr lang="en-AU" spc="-10"/>
              <a:t>/1</a:t>
            </a:r>
            <a:endParaRPr lang="en-AU" spc="-10" dirty="0"/>
          </a:p>
        </p:txBody>
      </p:sp>
    </p:spTree>
    <p:extLst>
      <p:ext uri="{BB962C8B-B14F-4D97-AF65-F5344CB8AC3E}">
        <p14:creationId xmlns:p14="http://schemas.microsoft.com/office/powerpoint/2010/main" val="27105095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259A-862A-C714-8B37-4C741E001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54404A-6330-1D79-193F-67117B5C9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EA5DF-5671-B96A-34B9-F2961299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76AAF-4C5E-E547-8420-8ED8389F8055}" type="datetimeFigureOut">
              <a:rPr lang="en-AU" smtClean="0"/>
              <a:t>6/4/2023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3DA8B-42A5-B989-6F4C-19A3AC2D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9936F-8CF8-4D5D-85A8-22C2D218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949E-BB66-2742-87B9-7A31AE9D54A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497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18520DE-9604-514D-9A44-1CC3729B9F82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8416" y="2272421"/>
            <a:ext cx="5113662" cy="1186004"/>
          </a:xfrm>
        </p:spPr>
        <p:txBody>
          <a:bodyPr anchor="b"/>
          <a:lstStyle>
            <a:lvl1pPr>
              <a:defRPr sz="3400" b="1" spc="-3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658416" y="3745828"/>
            <a:ext cx="5113662" cy="13284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6DC7C851-CFFF-5142-B698-9A19B56DBC1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674321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CDC8335-2624-9446-A90D-6DDFCA9AC2FF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35118" y="2181652"/>
            <a:ext cx="4232797" cy="1247348"/>
          </a:xfrm>
        </p:spPr>
        <p:txBody>
          <a:bodyPr anchor="t"/>
          <a:lstStyle>
            <a:lvl1pPr>
              <a:defRPr sz="3400" b="1" spc="-3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535118" y="3429000"/>
            <a:ext cx="4232797" cy="21851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0D74A7-5BDD-6A4F-B249-910440AD9E9A}"/>
              </a:ext>
            </a:extLst>
          </p:cNvPr>
          <p:cNvSpPr txBox="1"/>
          <p:nvPr userDrawn="1"/>
        </p:nvSpPr>
        <p:spPr>
          <a:xfrm>
            <a:off x="619685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A5829D-0D3F-904D-9EA2-9538BC4D25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670" y="634393"/>
            <a:ext cx="714116" cy="68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123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A3F461D9-7978-1349-866D-E5697B7D998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12191999" cy="6858000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A1FD67-3299-CA49-B972-E63A734FFB5E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/>
                </a:solidFill>
              </a:rPr>
              <a:t>UTS CRICOS 00099F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F084B7-6B12-EB47-8096-902B752E3A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670" y="634393"/>
            <a:ext cx="714116" cy="682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12788" y="2382129"/>
            <a:ext cx="4814292" cy="1157029"/>
          </a:xfrm>
        </p:spPr>
        <p:txBody>
          <a:bodyPr anchor="ctr">
            <a:noAutofit/>
          </a:bodyPr>
          <a:lstStyle>
            <a:lvl1pPr algn="l">
              <a:defRPr lang="en-AU" sz="3400" b="1" spc="-30" baseline="0" smtClean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F3B029A-70EF-BD40-862C-C1426A0C7BDF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7308489" y="3494333"/>
            <a:ext cx="4018641" cy="132912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3701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5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85B35B0-7E16-6347-9ABB-1E71DBC12D5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6391175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B5CED-F544-F742-9789-3164A6A500D5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2"/>
                </a:solidFill>
              </a:rPr>
              <a:t>UTS CRICOS 00099F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20890" y="3301566"/>
            <a:ext cx="5071110" cy="1201854"/>
          </a:xfrm>
        </p:spPr>
        <p:txBody>
          <a:bodyPr anchor="b">
            <a:noAutofit/>
          </a:bodyPr>
          <a:lstStyle>
            <a:lvl1pPr algn="l">
              <a:defRPr lang="en-AU" sz="3400" b="1" spc="-30" baseline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20890" y="4670298"/>
            <a:ext cx="5071110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 err="1"/>
              <a:t>Ligenimus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52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EA0ED4D8-6F83-E64C-B78D-18D8732B4209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191188" y="-766482"/>
            <a:ext cx="6561492" cy="656149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6999" y="3036761"/>
            <a:ext cx="5592436" cy="1220142"/>
          </a:xfrm>
        </p:spPr>
        <p:txBody>
          <a:bodyPr anchor="b"/>
          <a:lstStyle>
            <a:lvl1pPr>
              <a:defRPr sz="3400" b="1" spc="-3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158429" y="4663440"/>
            <a:ext cx="5592436" cy="176262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341A3-F22A-8F43-98A2-33A1DF177A05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tx2">
                    <a:lumMod val="50000"/>
                  </a:schemeClr>
                </a:solidFill>
              </a:rPr>
              <a:t>UTS CRICOS 00099F</a:t>
            </a:r>
          </a:p>
        </p:txBody>
      </p:sp>
    </p:spTree>
    <p:extLst>
      <p:ext uri="{BB962C8B-B14F-4D97-AF65-F5344CB8AC3E}">
        <p14:creationId xmlns:p14="http://schemas.microsoft.com/office/powerpoint/2010/main" val="311428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E0ADE0A-0058-F840-B5C2-8007274D7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6999" y="3036761"/>
            <a:ext cx="5592436" cy="1220142"/>
          </a:xfrm>
        </p:spPr>
        <p:txBody>
          <a:bodyPr anchor="b"/>
          <a:lstStyle>
            <a:lvl1pPr>
              <a:defRPr sz="3400" b="1" spc="-3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88A8D42-146D-E24F-BAAC-E035BD58A1A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158429" y="4663440"/>
            <a:ext cx="5592436" cy="176262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err="1"/>
              <a:t>Ligenimus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341A3-F22A-8F43-98A2-33A1DF177A05}"/>
              </a:ext>
            </a:extLst>
          </p:cNvPr>
          <p:cNvSpPr txBox="1"/>
          <p:nvPr userDrawn="1"/>
        </p:nvSpPr>
        <p:spPr>
          <a:xfrm>
            <a:off x="10018207" y="6420897"/>
            <a:ext cx="1748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UTS CRICOS 00099F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070798B-3B0A-5948-B421-23D8843BB41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191188" y="-766482"/>
            <a:ext cx="6561492" cy="656149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26013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7"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895C320-85D8-7946-80F1-AF205B05EC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1476397" y="1714500"/>
            <a:ext cx="4117985" cy="410525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244184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366198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809602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ver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895C320-85D8-7946-80F1-AF205B05EC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1476397" y="1714500"/>
            <a:ext cx="4117985" cy="410525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75728" y="2441842"/>
            <a:ext cx="5001987" cy="1201854"/>
          </a:xfrm>
        </p:spPr>
        <p:txBody>
          <a:bodyPr anchor="b">
            <a:noAutofit/>
          </a:bodyPr>
          <a:lstStyle>
            <a:lvl1pPr algn="l">
              <a:defRPr lang="en-AU" sz="2800" b="1" spc="-20" baseline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Section heading</a:t>
            </a:r>
            <a:endParaRPr lang="en-AU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175728" y="3661984"/>
            <a:ext cx="5001987" cy="148367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AU" sz="2000" smtClean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195905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10636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E1AB-6A0A-AC44-83B9-9FAC961E3C28}" type="datetimeFigureOut">
              <a:rPr lang="en-US" smtClean="0"/>
              <a:t>4/6/23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1063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1FA37-3D95-DD4F-A79E-5508DFB6D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86" r:id="rId3"/>
    <p:sldLayoutId id="2147483707" r:id="rId4"/>
    <p:sldLayoutId id="2147483708" r:id="rId5"/>
    <p:sldLayoutId id="2147483685" r:id="rId6"/>
    <p:sldLayoutId id="2147483716" r:id="rId7"/>
    <p:sldLayoutId id="2147483715" r:id="rId8"/>
    <p:sldLayoutId id="2147483726" r:id="rId9"/>
    <p:sldLayoutId id="2147483718" r:id="rId10"/>
    <p:sldLayoutId id="2147483703" r:id="rId11"/>
    <p:sldLayoutId id="2147483727" r:id="rId12"/>
    <p:sldLayoutId id="2147483721" r:id="rId13"/>
    <p:sldLayoutId id="2147483723" r:id="rId14"/>
    <p:sldLayoutId id="2147483724" r:id="rId15"/>
    <p:sldLayoutId id="2147483722" r:id="rId16"/>
    <p:sldLayoutId id="2147483725" r:id="rId17"/>
    <p:sldLayoutId id="2147483731" r:id="rId18"/>
    <p:sldLayoutId id="2147483732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cissors&#10;&#10;Description automatically generated">
            <a:extLst>
              <a:ext uri="{FF2B5EF4-FFF2-40B4-BE49-F238E27FC236}">
                <a16:creationId xmlns:a16="http://schemas.microsoft.com/office/drawing/2014/main" id="{16105EC4-C0D7-DE54-AC00-A7E315088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030" y="1754966"/>
            <a:ext cx="5103034" cy="51030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758E506-6248-D58E-EA86-8A56C2A86BE8}"/>
              </a:ext>
            </a:extLst>
          </p:cNvPr>
          <p:cNvSpPr txBox="1"/>
          <p:nvPr/>
        </p:nvSpPr>
        <p:spPr>
          <a:xfrm>
            <a:off x="749696" y="953856"/>
            <a:ext cx="63702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dirty="0"/>
              <a:t>Gambler’s fallacy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D8F90F-A8DA-E166-40D9-DA72817DF913}"/>
              </a:ext>
            </a:extLst>
          </p:cNvPr>
          <p:cNvSpPr txBox="1"/>
          <p:nvPr/>
        </p:nvSpPr>
        <p:spPr>
          <a:xfrm>
            <a:off x="749694" y="2431183"/>
            <a:ext cx="42523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  <a:p>
            <a:r>
              <a:rPr lang="en-AU" sz="2400" dirty="0"/>
              <a:t>Notes on Behavioural Economics</a:t>
            </a:r>
          </a:p>
          <a:p>
            <a:endParaRPr lang="en-AU" sz="2400" dirty="0"/>
          </a:p>
          <a:p>
            <a:r>
              <a:rPr lang="en-AU" sz="2400" dirty="0"/>
              <a:t>Jason Collins</a:t>
            </a:r>
          </a:p>
        </p:txBody>
      </p:sp>
    </p:spTree>
    <p:extLst>
      <p:ext uri="{BB962C8B-B14F-4D97-AF65-F5344CB8AC3E}">
        <p14:creationId xmlns:p14="http://schemas.microsoft.com/office/powerpoint/2010/main" val="230183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9B19B44B-CBE4-4042-9040-B8E08400F3F8}"/>
              </a:ext>
            </a:extLst>
          </p:cNvPr>
          <p:cNvSpPr txBox="1">
            <a:spLocks/>
          </p:cNvSpPr>
          <p:nvPr/>
        </p:nvSpPr>
        <p:spPr>
          <a:xfrm>
            <a:off x="9187543" y="60862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A4B9CDE7-5E6E-4E2A-93F2-84A530FE3DF8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AEE8EA13-7536-55DF-0962-E0C874F65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40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D1FF71C-FB45-8197-1754-CA4C11DD1151}"/>
              </a:ext>
            </a:extLst>
          </p:cNvPr>
          <p:cNvSpPr txBox="1"/>
          <p:nvPr/>
        </p:nvSpPr>
        <p:spPr>
          <a:xfrm>
            <a:off x="1287227" y="1380158"/>
            <a:ext cx="5804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Probability of a head</a:t>
            </a:r>
          </a:p>
        </p:txBody>
      </p:sp>
      <p:pic>
        <p:nvPicPr>
          <p:cNvPr id="2" name="Picture 1" descr="Table&#10;&#10;Description automatically generated">
            <a:extLst>
              <a:ext uri="{FF2B5EF4-FFF2-40B4-BE49-F238E27FC236}">
                <a16:creationId xmlns:a16="http://schemas.microsoft.com/office/drawing/2014/main" id="{7F8CE680-6131-24F6-F3C7-CF21B78AA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019" y="2565229"/>
            <a:ext cx="7171961" cy="353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28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4">
            <a:extLst>
              <a:ext uri="{FF2B5EF4-FFF2-40B4-BE49-F238E27FC236}">
                <a16:creationId xmlns:a16="http://schemas.microsoft.com/office/drawing/2014/main" id="{C419F0BF-74E5-8DBB-B777-FA6428656D39}"/>
              </a:ext>
            </a:extLst>
          </p:cNvPr>
          <p:cNvSpPr txBox="1">
            <a:spLocks/>
          </p:cNvSpPr>
          <p:nvPr/>
        </p:nvSpPr>
        <p:spPr>
          <a:xfrm>
            <a:off x="1287227" y="2692126"/>
            <a:ext cx="9754153" cy="11747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AU" sz="18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R="10067" lvl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AU" sz="4800" dirty="0">
                <a:solidFill>
                  <a:schemeClr val="tx1"/>
                </a:solidFill>
                <a:cs typeface="Arial"/>
              </a:rPr>
              <a:t>HHHHHH</a:t>
            </a:r>
          </a:p>
          <a:p>
            <a:pPr marR="10067" lvl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AU" sz="4800" dirty="0">
                <a:solidFill>
                  <a:schemeClr val="tx1"/>
                </a:solidFill>
                <a:cs typeface="Arial"/>
              </a:rPr>
              <a:t> </a:t>
            </a:r>
          </a:p>
          <a:p>
            <a:pPr marR="10067" lvl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AU" sz="4800" dirty="0">
                <a:solidFill>
                  <a:schemeClr val="tx1"/>
                </a:solidFill>
                <a:cs typeface="Arial"/>
              </a:rPr>
              <a:t>HHTTHH</a:t>
            </a:r>
          </a:p>
          <a:p>
            <a:pPr marR="10067" lvl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endParaRPr lang="en-AU" sz="4800" i="1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FF71C-FB45-8197-1754-CA4C11DD1151}"/>
              </a:ext>
            </a:extLst>
          </p:cNvPr>
          <p:cNvSpPr txBox="1"/>
          <p:nvPr/>
        </p:nvSpPr>
        <p:spPr>
          <a:xfrm>
            <a:off x="1287227" y="1380158"/>
            <a:ext cx="4920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Gambler’s fallacy</a:t>
            </a:r>
          </a:p>
        </p:txBody>
      </p:sp>
    </p:spTree>
    <p:extLst>
      <p:ext uri="{BB962C8B-B14F-4D97-AF65-F5344CB8AC3E}">
        <p14:creationId xmlns:p14="http://schemas.microsoft.com/office/powerpoint/2010/main" val="204099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D1FF71C-FB45-8197-1754-CA4C11DD1151}"/>
              </a:ext>
            </a:extLst>
          </p:cNvPr>
          <p:cNvSpPr txBox="1"/>
          <p:nvPr/>
        </p:nvSpPr>
        <p:spPr>
          <a:xfrm>
            <a:off x="1287227" y="1380158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The law of small numbers</a:t>
            </a:r>
          </a:p>
        </p:txBody>
      </p:sp>
    </p:spTree>
    <p:extLst>
      <p:ext uri="{BB962C8B-B14F-4D97-AF65-F5344CB8AC3E}">
        <p14:creationId xmlns:p14="http://schemas.microsoft.com/office/powerpoint/2010/main" val="2494042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5AFC6DAF-3E1B-B343-44A7-4B8419731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39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318133-F4CD-BEF1-723C-12BEBB262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6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D1FF71C-FB45-8197-1754-CA4C11DD1151}"/>
              </a:ext>
            </a:extLst>
          </p:cNvPr>
          <p:cNvSpPr txBox="1"/>
          <p:nvPr/>
        </p:nvSpPr>
        <p:spPr>
          <a:xfrm>
            <a:off x="1287227" y="1380158"/>
            <a:ext cx="72058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The law of small numbers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 Placeholder 24">
                <a:extLst>
                  <a:ext uri="{FF2B5EF4-FFF2-40B4-BE49-F238E27FC236}">
                    <a16:creationId xmlns:a16="http://schemas.microsoft.com/office/drawing/2014/main" id="{38E8ACFF-7D57-B196-FDD1-9C177D5CF80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87227" y="2692126"/>
                <a:ext cx="9754153" cy="117479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l" defTabSz="9144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  <a:buFont typeface="Arial" panose="020B0604020202020204" pitchFamily="34" charset="0"/>
                  <a:buNone/>
                  <a:defRPr lang="en-AU" sz="1800" kern="120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𝑅𝑅𝑅</m:t>
                          </m:r>
                          <m:r>
                            <a:rPr lang="en-AU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𝑅𝑅</m:t>
                          </m:r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𝑅𝑅𝑅𝑅</m:t>
                          </m:r>
                        </m:e>
                      </m:d>
                      <m:r>
                        <a:rPr lang="en-AU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32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AU" sz="32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reds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AU" sz="32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reds</m:t>
                          </m:r>
                          <m:r>
                            <a:rPr lang="en-AU" sz="3200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AU" sz="32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blacks</m:t>
                          </m:r>
                        </m:den>
                      </m:f>
                    </m:oMath>
                  </m:oMathPara>
                </a14:m>
                <a:endParaRPr lang="en-AU" sz="320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lvl="1">
                  <a:lnSpc>
                    <a:spcPct val="110000"/>
                  </a:lnSpc>
                  <a:spcBef>
                    <a:spcPts val="0"/>
                  </a:spcBef>
                  <a:spcAft>
                    <a:spcPts val="240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                        =</m:t>
                      </m:r>
                      <m:f>
                        <m:fPr>
                          <m:ctrlP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18−</m:t>
                          </m:r>
                          <m:r>
                            <a:rPr lang="en-AU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d>
                            <m:dPr>
                              <m:ctrlPr>
                                <a:rPr lang="en-AU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AU" sz="32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18−</m:t>
                              </m:r>
                              <m:r>
                                <a:rPr lang="en-AU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</m:d>
                          <m:r>
                            <a:rPr lang="en-AU" sz="32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+18</m:t>
                          </m:r>
                        </m:den>
                      </m:f>
                      <m:r>
                        <a:rPr lang="en-AU" sz="32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=0.4</m:t>
                      </m:r>
                      <m:r>
                        <a:rPr lang="en-AU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38</m:t>
                      </m:r>
                    </m:oMath>
                  </m:oMathPara>
                </a14:m>
                <a:endParaRPr lang="en-US" sz="3200" dirty="0">
                  <a:solidFill>
                    <a:schemeClr val="tx1"/>
                  </a:solidFill>
                </a:endParaRPr>
              </a:p>
              <a:p>
                <a:pPr>
                  <a:spcAft>
                    <a:spcPts val="3600"/>
                  </a:spcAft>
                </a:pPr>
                <a:r>
                  <a:rPr lang="en-US" sz="3200" dirty="0">
                    <a:solidFill>
                      <a:schemeClr val="tx1"/>
                    </a:solidFill>
                  </a:rPr>
                  <a:t>In reality:</a:t>
                </a:r>
                <a14:m>
                  <m:oMath xmlns:m="http://schemas.openxmlformats.org/officeDocument/2006/math">
                    <m:r>
                      <a:rPr lang="en-AU" sz="3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AU" sz="3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AU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AU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𝑅𝑅</m:t>
                        </m:r>
                        <m:r>
                          <a:rPr lang="en-AU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𝑅𝑅</m:t>
                        </m:r>
                        <m:r>
                          <a:rPr lang="en-AU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n-AU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AU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𝑅𝑅𝑅𝑅</m:t>
                        </m:r>
                      </m:e>
                    </m:d>
                    <m:r>
                      <a:rPr lang="en-AU" sz="3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3200" dirty="0">
                  <a:solidFill>
                    <a:schemeClr val="tx1"/>
                  </a:solidFill>
                </a:endParaRPr>
              </a:p>
              <a:p>
                <a:pPr marR="10067" lvl="1">
                  <a:lnSpc>
                    <a:spcPct val="110000"/>
                  </a:lnSpc>
                  <a:spcBef>
                    <a:spcPts val="0"/>
                  </a:spcBef>
                  <a:spcAft>
                    <a:spcPts val="1200"/>
                  </a:spcAft>
                </a:pPr>
                <a:endParaRPr lang="en-AU" sz="3200" i="1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" name="Text Placeholder 24">
                <a:extLst>
                  <a:ext uri="{FF2B5EF4-FFF2-40B4-BE49-F238E27FC236}">
                    <a16:creationId xmlns:a16="http://schemas.microsoft.com/office/drawing/2014/main" id="{38E8ACFF-7D57-B196-FDD1-9C177D5CF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227" y="2692126"/>
                <a:ext cx="9754153" cy="1174794"/>
              </a:xfrm>
              <a:prstGeom prst="rect">
                <a:avLst/>
              </a:prstGeom>
              <a:blipFill>
                <a:blip r:embed="rId2"/>
                <a:stretch>
                  <a:fillRect l="-1560" b="-18387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325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11">
      <a:dk1>
        <a:srgbClr val="000000"/>
      </a:dk1>
      <a:lt1>
        <a:srgbClr val="FFFFFF"/>
      </a:lt1>
      <a:dk2>
        <a:srgbClr val="323232"/>
      </a:dk2>
      <a:lt2>
        <a:srgbClr val="B2B2B2"/>
      </a:lt2>
      <a:accent1>
        <a:srgbClr val="0F4BEB"/>
      </a:accent1>
      <a:accent2>
        <a:srgbClr val="FF2305"/>
      </a:accent2>
      <a:accent3>
        <a:srgbClr val="000000"/>
      </a:accent3>
      <a:accent4>
        <a:srgbClr val="FAF528"/>
      </a:accent4>
      <a:accent5>
        <a:srgbClr val="09D369"/>
      </a:accent5>
      <a:accent6>
        <a:srgbClr val="FF9600"/>
      </a:accent6>
      <a:hlink>
        <a:srgbClr val="00B7E0"/>
      </a:hlink>
      <a:folHlink>
        <a:srgbClr val="00B7E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1 UTS Powerpoint template_16x9_C" id="{EA956CE0-7F49-FD41-9C98-C395F5454CD1}" vid="{8DF70025-42FC-C04B-AAEE-317C2426C9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14207</TotalTime>
  <Words>44</Words>
  <Application>Microsoft Macintosh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Behavioural Economics 23005</dc:title>
  <dc:creator>Jason Collins</dc:creator>
  <cp:lastModifiedBy>Jason Collins</cp:lastModifiedBy>
  <cp:revision>67</cp:revision>
  <dcterms:created xsi:type="dcterms:W3CDTF">2022-02-14T06:08:26Z</dcterms:created>
  <dcterms:modified xsi:type="dcterms:W3CDTF">2023-04-06T10:32:42Z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a4f0713-8a76-46fc-9033-3e1b6c45971d_Enabled">
    <vt:lpwstr>true</vt:lpwstr>
  </property>
  <property fmtid="{D5CDD505-2E9C-101B-9397-08002B2CF9AE}" pid="3" name="MSIP_Label_ba4f0713-8a76-46fc-9033-3e1b6c45971d_SetDate">
    <vt:lpwstr>2021-06-10T03:39:58Z</vt:lpwstr>
  </property>
  <property fmtid="{D5CDD505-2E9C-101B-9397-08002B2CF9AE}" pid="4" name="MSIP_Label_ba4f0713-8a76-46fc-9033-3e1b6c45971d_Method">
    <vt:lpwstr>Privileged</vt:lpwstr>
  </property>
  <property fmtid="{D5CDD505-2E9C-101B-9397-08002B2CF9AE}" pid="5" name="MSIP_Label_ba4f0713-8a76-46fc-9033-3e1b6c45971d_Name">
    <vt:lpwstr>UTS-Public</vt:lpwstr>
  </property>
  <property fmtid="{D5CDD505-2E9C-101B-9397-08002B2CF9AE}" pid="6" name="MSIP_Label_ba4f0713-8a76-46fc-9033-3e1b6c45971d_SiteId">
    <vt:lpwstr>e8911c26-cf9f-4a9c-878e-527807be8791</vt:lpwstr>
  </property>
  <property fmtid="{D5CDD505-2E9C-101B-9397-08002B2CF9AE}" pid="7" name="MSIP_Label_ba4f0713-8a76-46fc-9033-3e1b6c45971d_ActionId">
    <vt:lpwstr>6ab3b3b8-caa6-4a18-863c-f302df8f3726</vt:lpwstr>
  </property>
  <property fmtid="{D5CDD505-2E9C-101B-9397-08002B2CF9AE}" pid="8" name="MSIP_Label_ba4f0713-8a76-46fc-9033-3e1b6c45971d_ContentBits">
    <vt:lpwstr>0</vt:lpwstr>
  </property>
</Properties>
</file>

<file path=docProps/thumbnail.jpeg>
</file>